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65" r:id="rId3"/>
    <p:sldId id="257" r:id="rId4"/>
    <p:sldId id="261" r:id="rId5"/>
    <p:sldId id="258" r:id="rId6"/>
    <p:sldId id="273" r:id="rId7"/>
    <p:sldId id="274" r:id="rId8"/>
    <p:sldId id="275" r:id="rId9"/>
    <p:sldId id="259" r:id="rId10"/>
    <p:sldId id="260" r:id="rId11"/>
    <p:sldId id="266" r:id="rId12"/>
    <p:sldId id="267" r:id="rId13"/>
    <p:sldId id="268" r:id="rId14"/>
    <p:sldId id="263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0B6FBE-01E7-4286-8FBF-56E890394AFF}" v="258" dt="2023-12-03T17:28:27.385"/>
    <p1510:client id="{2D22BCB9-2062-3F85-899A-8A0106FEF5EB}" v="76" dt="2023-11-27T22:48:19.810"/>
    <p1510:client id="{7B271CF4-AE43-E3B6-BDE0-298C2D6970AF}" v="119" dt="2023-12-03T19:40:04.270"/>
    <p1510:client id="{AF0365DF-88FF-C71F-05E5-7943A8CDC74C}" v="769" dt="2023-12-03T06:52:22.678"/>
    <p1510:client id="{C3A8955F-8959-CEF8-A6F5-BF22E06F5A11}" v="341" dt="2023-11-28T19:19:42.534"/>
    <p1510:client id="{D6A0E8A9-D34F-5B32-25A2-D485842DD75A}" v="130" dt="2023-12-04T16:01:09.8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mailto:mongodb+srv://%3cusername%3e:%3cpassword%3e@clinicmanagementsystem.ad5od8a.mongodb.net/?retryWrites=true&amp;w=majority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konnichiwajack.com/culture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ockaroo.com/b99c68a0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37EDE50-90DB-4D95-92CF-65922C6F25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F85512-D581-79CF-80C4-132AA5CF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21" y="1861279"/>
            <a:ext cx="4141633" cy="234799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b="1"/>
              <a:t>Clinic Management System</a:t>
            </a:r>
            <a:endParaRPr lang="en-US" b="1"/>
          </a:p>
          <a:p>
            <a:pPr algn="ctr"/>
            <a:endParaRPr lang="en-US" sz="3200">
              <a:cs typeface="Calibri Ligh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D859EF-0C2A-487B-A0C6-A8276E48D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6038"/>
            <a:ext cx="5040655" cy="6043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B19A81-C621-40A1-87E0-015F982C4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214110"/>
            <a:ext cx="5040655" cy="6043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76E0C7-D588-440B-8F4A-876392DB7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436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esk with stethoscope and computer keyboard">
            <a:extLst>
              <a:ext uri="{FF2B5EF4-FFF2-40B4-BE49-F238E27FC236}">
                <a16:creationId xmlns:a16="http://schemas.microsoft.com/office/drawing/2014/main" id="{1D4C3DFB-4FFD-D25E-2B10-CDF5BB5A05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019" r="4" b="4"/>
          <a:stretch/>
        </p:blipFill>
        <p:spPr>
          <a:xfrm>
            <a:off x="5104663" y="10"/>
            <a:ext cx="7087337" cy="6857990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FC2C5599-E6D4-15F5-BB8C-3BD6DE6011F3}"/>
              </a:ext>
            </a:extLst>
          </p:cNvPr>
          <p:cNvSpPr txBox="1">
            <a:spLocks/>
          </p:cNvSpPr>
          <p:nvPr/>
        </p:nvSpPr>
        <p:spPr>
          <a:xfrm>
            <a:off x="445477" y="4727453"/>
            <a:ext cx="4601307" cy="13744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cs typeface="Calibri"/>
              </a:rPr>
              <a:t>By: 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cs typeface="Calibri"/>
              </a:rPr>
              <a:t>Haridas, Sudarsan - 300353099</a:t>
            </a:r>
            <a:br>
              <a:rPr lang="en-US" sz="1800" dirty="0">
                <a:cs typeface="Calibri"/>
              </a:rPr>
            </a:br>
            <a:r>
              <a:rPr lang="en-US" sz="1800" dirty="0">
                <a:solidFill>
                  <a:schemeClr val="bg1">
                    <a:lumMod val="50000"/>
                  </a:schemeClr>
                </a:solidFill>
                <a:cs typeface="Calibri"/>
              </a:rPr>
              <a:t>Karimi, Amirhossein - 300360903</a:t>
            </a:r>
            <a:br>
              <a:rPr lang="en-US" sz="1800" dirty="0">
                <a:cs typeface="Calibri"/>
              </a:rPr>
            </a:br>
            <a:r>
              <a:rPr lang="en-US" sz="1800" dirty="0">
                <a:solidFill>
                  <a:schemeClr val="bg1">
                    <a:lumMod val="50000"/>
                  </a:schemeClr>
                </a:solidFill>
                <a:cs typeface="Calibri"/>
              </a:rPr>
              <a:t>Vega, Mae - 300351539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867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ADACF-32C1-EF03-6A8C-4392AD4CC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723" y="13433"/>
            <a:ext cx="10515600" cy="1325563"/>
          </a:xfrm>
        </p:spPr>
        <p:txBody>
          <a:bodyPr/>
          <a:lstStyle/>
          <a:p>
            <a:r>
              <a:rPr lang="en-US" b="1">
                <a:cs typeface="Calibri Light"/>
              </a:rPr>
              <a:t>MongoDB Queries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9835BD-F45E-6941-BF58-9BE71820E409}"/>
              </a:ext>
            </a:extLst>
          </p:cNvPr>
          <p:cNvSpPr txBox="1"/>
          <p:nvPr/>
        </p:nvSpPr>
        <p:spPr>
          <a:xfrm>
            <a:off x="398584" y="1025958"/>
            <a:ext cx="553915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Calibri"/>
              </a:rPr>
              <a:t>Average wait time per department</a:t>
            </a:r>
            <a:endParaRPr lang="en-US" sz="2000">
              <a:cs typeface="Calibri" panose="020F0502020204030204"/>
            </a:endParaRPr>
          </a:p>
        </p:txBody>
      </p:sp>
      <p:pic>
        <p:nvPicPr>
          <p:cNvPr id="10" name="Content Placeholder 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E545EE6-703A-C8B0-0876-AE5E6EB698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2401" y="1552810"/>
            <a:ext cx="8536605" cy="5141560"/>
          </a:xfrm>
        </p:spPr>
      </p:pic>
    </p:spTree>
    <p:extLst>
      <p:ext uri="{BB962C8B-B14F-4D97-AF65-F5344CB8AC3E}">
        <p14:creationId xmlns:p14="http://schemas.microsoft.com/office/powerpoint/2010/main" val="3715409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ADACF-32C1-EF03-6A8C-4392AD4CC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723" y="-61826"/>
            <a:ext cx="10515600" cy="1325563"/>
          </a:xfrm>
        </p:spPr>
        <p:txBody>
          <a:bodyPr/>
          <a:lstStyle/>
          <a:p>
            <a:r>
              <a:rPr lang="en-US" b="1">
                <a:cs typeface="Calibri Light"/>
              </a:rPr>
              <a:t>MongoDB Queries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9835BD-F45E-6941-BF58-9BE71820E409}"/>
              </a:ext>
            </a:extLst>
          </p:cNvPr>
          <p:cNvSpPr txBox="1"/>
          <p:nvPr/>
        </p:nvSpPr>
        <p:spPr>
          <a:xfrm>
            <a:off x="393436" y="915952"/>
            <a:ext cx="784899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Calibri"/>
              </a:rPr>
              <a:t>Top 5 doctors with the highest average wait time</a:t>
            </a:r>
            <a:endParaRPr lang="en-US" sz="2000">
              <a:cs typeface="Calibri" panose="020F0502020204030204"/>
            </a:endParaRPr>
          </a:p>
        </p:txBody>
      </p:sp>
      <p:pic>
        <p:nvPicPr>
          <p:cNvPr id="6" name="Content Placeholder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02103AA-DB38-0EA6-AB12-348192629F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8672" y="1439922"/>
            <a:ext cx="7020950" cy="5263855"/>
          </a:xfrm>
        </p:spPr>
      </p:pic>
    </p:spTree>
    <p:extLst>
      <p:ext uri="{BB962C8B-B14F-4D97-AF65-F5344CB8AC3E}">
        <p14:creationId xmlns:p14="http://schemas.microsoft.com/office/powerpoint/2010/main" val="2868780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ADACF-32C1-EF03-6A8C-4392AD4CC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723" y="-118271"/>
            <a:ext cx="10515600" cy="1325563"/>
          </a:xfrm>
        </p:spPr>
        <p:txBody>
          <a:bodyPr/>
          <a:lstStyle/>
          <a:p>
            <a:r>
              <a:rPr lang="en-US" b="1">
                <a:cs typeface="Calibri Light"/>
              </a:rPr>
              <a:t>MongoDB Queries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9835BD-F45E-6941-BF58-9BE71820E409}"/>
              </a:ext>
            </a:extLst>
          </p:cNvPr>
          <p:cNvSpPr txBox="1"/>
          <p:nvPr/>
        </p:nvSpPr>
        <p:spPr>
          <a:xfrm>
            <a:off x="398584" y="906544"/>
            <a:ext cx="679352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Calibri"/>
              </a:rPr>
              <a:t>Busiest day for each department</a:t>
            </a:r>
            <a:endParaRPr lang="en-US" sz="2000">
              <a:cs typeface="Calibri" panose="020F0502020204030204"/>
            </a:endParaRPr>
          </a:p>
        </p:txBody>
      </p:sp>
      <p:pic>
        <p:nvPicPr>
          <p:cNvPr id="6" name="Content Placeholder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109F1EC-744C-5151-8400-DB6ACE4891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7988" y="1383477"/>
            <a:ext cx="6886616" cy="5367337"/>
          </a:xfrm>
        </p:spPr>
      </p:pic>
    </p:spTree>
    <p:extLst>
      <p:ext uri="{BB962C8B-B14F-4D97-AF65-F5344CB8AC3E}">
        <p14:creationId xmlns:p14="http://schemas.microsoft.com/office/powerpoint/2010/main" val="1966696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ADACF-32C1-EF03-6A8C-4392AD4CC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723" y="13433"/>
            <a:ext cx="10515600" cy="1325563"/>
          </a:xfrm>
        </p:spPr>
        <p:txBody>
          <a:bodyPr/>
          <a:lstStyle/>
          <a:p>
            <a:r>
              <a:rPr lang="en-US" b="1">
                <a:cs typeface="Calibri Light"/>
              </a:rPr>
              <a:t>MongoDB Queries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9835BD-F45E-6941-BF58-9BE71820E409}"/>
              </a:ext>
            </a:extLst>
          </p:cNvPr>
          <p:cNvSpPr txBox="1"/>
          <p:nvPr/>
        </p:nvSpPr>
        <p:spPr>
          <a:xfrm>
            <a:off x="398584" y="1038248"/>
            <a:ext cx="679352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ea typeface="+mn-lt"/>
                <a:cs typeface="+mn-lt"/>
              </a:rPr>
              <a:t>Average visit duration per day of the week</a:t>
            </a:r>
            <a:endParaRPr lang="en-US"/>
          </a:p>
        </p:txBody>
      </p:sp>
      <p:pic>
        <p:nvPicPr>
          <p:cNvPr id="7" name="Content Placeholder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AC8B28E-1FDB-A407-EDD6-08028104F2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1947" y="1562218"/>
            <a:ext cx="9318697" cy="5075708"/>
          </a:xfrm>
        </p:spPr>
      </p:pic>
    </p:spTree>
    <p:extLst>
      <p:ext uri="{BB962C8B-B14F-4D97-AF65-F5344CB8AC3E}">
        <p14:creationId xmlns:p14="http://schemas.microsoft.com/office/powerpoint/2010/main" val="1883306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59A8-7DE5-533C-CBBE-F2A2F88DA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Text format of queries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123B1-E5CE-3582-402E-3FFCF41AD5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4012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Average wait time and time exceeded per department</a:t>
            </a:r>
            <a:endParaRPr lang="en-US"/>
          </a:p>
          <a:p>
            <a:pPr>
              <a:buNone/>
            </a:pPr>
            <a:endParaRPr lang="en-US">
              <a:ea typeface="+mn-lt"/>
              <a:cs typeface="+mn-lt"/>
            </a:endParaRPr>
          </a:p>
          <a:p>
            <a:pPr>
              <a:buNone/>
            </a:pPr>
            <a:r>
              <a:rPr lang="en-US" sz="1800" err="1">
                <a:latin typeface="Consolas"/>
                <a:ea typeface="+mn-lt"/>
                <a:cs typeface="+mn-lt"/>
              </a:rPr>
              <a:t>db.VisitRecords.aggregate</a:t>
            </a:r>
            <a:r>
              <a:rPr lang="en-US" sz="1800">
                <a:latin typeface="Consolas"/>
                <a:ea typeface="+mn-lt"/>
                <a:cs typeface="+mn-lt"/>
              </a:rPr>
              <a:t>([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{$group: {_id: {"department": "$</a:t>
            </a:r>
            <a:r>
              <a:rPr lang="en-US" sz="1800" err="1">
                <a:latin typeface="Consolas"/>
                <a:ea typeface="+mn-lt"/>
                <a:cs typeface="+mn-lt"/>
              </a:rPr>
              <a:t>departmentBlock</a:t>
            </a:r>
            <a:r>
              <a:rPr lang="en-US" sz="1800">
                <a:latin typeface="Consolas"/>
                <a:ea typeface="+mn-lt"/>
                <a:cs typeface="+mn-lt"/>
              </a:rPr>
              <a:t>"},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    </a:t>
            </a:r>
            <a:r>
              <a:rPr lang="en-US" sz="1800" err="1">
                <a:latin typeface="Consolas"/>
                <a:ea typeface="+mn-lt"/>
                <a:cs typeface="+mn-lt"/>
              </a:rPr>
              <a:t>averageWaitTime</a:t>
            </a:r>
            <a:r>
              <a:rPr lang="en-US" sz="1800">
                <a:latin typeface="Consolas"/>
                <a:ea typeface="+mn-lt"/>
                <a:cs typeface="+mn-lt"/>
              </a:rPr>
              <a:t>: { $avg: "$</a:t>
            </a:r>
            <a:r>
              <a:rPr lang="en-US" sz="1800" err="1">
                <a:latin typeface="Consolas"/>
                <a:ea typeface="+mn-lt"/>
                <a:cs typeface="+mn-lt"/>
              </a:rPr>
              <a:t>waitTime</a:t>
            </a:r>
            <a:r>
              <a:rPr lang="en-US" sz="1800">
                <a:latin typeface="Consolas"/>
                <a:ea typeface="+mn-lt"/>
                <a:cs typeface="+mn-lt"/>
              </a:rPr>
              <a:t>" },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    </a:t>
            </a:r>
            <a:r>
              <a:rPr lang="en-US" sz="1800" err="1">
                <a:latin typeface="Consolas"/>
                <a:ea typeface="+mn-lt"/>
                <a:cs typeface="+mn-lt"/>
              </a:rPr>
              <a:t>averageTimeExceeded</a:t>
            </a:r>
            <a:r>
              <a:rPr lang="en-US" sz="1800">
                <a:latin typeface="Consolas"/>
                <a:ea typeface="+mn-lt"/>
                <a:cs typeface="+mn-lt"/>
              </a:rPr>
              <a:t>: { $avg: "$</a:t>
            </a:r>
            <a:r>
              <a:rPr lang="en-US" sz="1800" err="1">
                <a:latin typeface="Consolas"/>
                <a:ea typeface="+mn-lt"/>
                <a:cs typeface="+mn-lt"/>
              </a:rPr>
              <a:t>timeExceeded</a:t>
            </a:r>
            <a:r>
              <a:rPr lang="en-US" sz="1800">
                <a:latin typeface="Consolas"/>
                <a:ea typeface="+mn-lt"/>
                <a:cs typeface="+mn-lt"/>
              </a:rPr>
              <a:t>" }}},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{$sort: { </a:t>
            </a:r>
            <a:r>
              <a:rPr lang="en-US" sz="1800" err="1">
                <a:latin typeface="Consolas"/>
                <a:ea typeface="+mn-lt"/>
                <a:cs typeface="+mn-lt"/>
              </a:rPr>
              <a:t>averageWaitTime</a:t>
            </a:r>
            <a:r>
              <a:rPr lang="en-US" sz="1800">
                <a:latin typeface="Consolas"/>
                <a:ea typeface="+mn-lt"/>
                <a:cs typeface="+mn-lt"/>
              </a:rPr>
              <a:t>: -1 }}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])</a:t>
            </a:r>
            <a:endParaRPr lang="en-US" sz="1800"/>
          </a:p>
          <a:p>
            <a:pPr>
              <a:buNone/>
            </a:pPr>
            <a:endParaRPr lang="en-US">
              <a:latin typeface="Calibri" panose="020F0502020204030204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6100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59A8-7DE5-533C-CBBE-F2A2F88DA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Text format of queries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123B1-E5CE-3582-402E-3FFCF41AD5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4012"/>
            <a:ext cx="10515600" cy="457256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Top 5 doctors with the highest wait time</a:t>
            </a:r>
            <a:endParaRPr lang="en-US"/>
          </a:p>
          <a:p>
            <a:pPr>
              <a:buNone/>
            </a:pPr>
            <a:endParaRPr lang="en-US">
              <a:ea typeface="+mn-lt"/>
              <a:cs typeface="+mn-lt"/>
            </a:endParaRPr>
          </a:p>
          <a:p>
            <a:pPr>
              <a:buNone/>
            </a:pPr>
            <a:r>
              <a:rPr lang="en-US" sz="1800" err="1">
                <a:latin typeface="Consolas"/>
                <a:ea typeface="+mn-lt"/>
                <a:cs typeface="+mn-lt"/>
              </a:rPr>
              <a:t>db.VisitRecords.aggregate</a:t>
            </a:r>
            <a:r>
              <a:rPr lang="en-US" sz="1800">
                <a:latin typeface="Consolas"/>
                <a:ea typeface="+mn-lt"/>
                <a:cs typeface="+mn-lt"/>
              </a:rPr>
              <a:t>([</a:t>
            </a:r>
            <a:endParaRPr lang="en-US" sz="1800">
              <a:latin typeface="Consolas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{$group: {_id: {"</a:t>
            </a:r>
            <a:r>
              <a:rPr lang="en-US" sz="1800" err="1">
                <a:latin typeface="Consolas"/>
                <a:ea typeface="+mn-lt"/>
                <a:cs typeface="+mn-lt"/>
              </a:rPr>
              <a:t>doctorName</a:t>
            </a:r>
            <a:r>
              <a:rPr lang="en-US" sz="1800">
                <a:latin typeface="Consolas"/>
                <a:ea typeface="+mn-lt"/>
                <a:cs typeface="+mn-lt"/>
              </a:rPr>
              <a:t>": "$</a:t>
            </a:r>
            <a:r>
              <a:rPr lang="en-US" sz="1800" err="1">
                <a:latin typeface="Consolas"/>
                <a:ea typeface="+mn-lt"/>
                <a:cs typeface="+mn-lt"/>
              </a:rPr>
              <a:t>doctor.Name</a:t>
            </a:r>
            <a:r>
              <a:rPr lang="en-US" sz="1800">
                <a:latin typeface="Consolas"/>
                <a:ea typeface="+mn-lt"/>
                <a:cs typeface="+mn-lt"/>
              </a:rPr>
              <a:t>",</a:t>
            </a:r>
            <a:endParaRPr lang="en-US" sz="1800">
              <a:latin typeface="Consolas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    "department": "$</a:t>
            </a:r>
            <a:r>
              <a:rPr lang="en-US" sz="1800" err="1">
                <a:latin typeface="Consolas"/>
                <a:ea typeface="+mn-lt"/>
                <a:cs typeface="+mn-lt"/>
              </a:rPr>
              <a:t>departmentBlock</a:t>
            </a:r>
            <a:r>
              <a:rPr lang="en-US" sz="1800">
                <a:latin typeface="Consolas"/>
                <a:ea typeface="+mn-lt"/>
                <a:cs typeface="+mn-lt"/>
              </a:rPr>
              <a:t>"},</a:t>
            </a:r>
            <a:endParaRPr lang="en-US" sz="1800">
              <a:latin typeface="Consolas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    </a:t>
            </a:r>
            <a:r>
              <a:rPr lang="en-US" sz="1800" err="1">
                <a:latin typeface="Consolas"/>
                <a:ea typeface="+mn-lt"/>
                <a:cs typeface="+mn-lt"/>
              </a:rPr>
              <a:t>averageWaitTime</a:t>
            </a:r>
            <a:r>
              <a:rPr lang="en-US" sz="1800">
                <a:latin typeface="Consolas"/>
                <a:ea typeface="+mn-lt"/>
                <a:cs typeface="+mn-lt"/>
              </a:rPr>
              <a:t>: { $avg: "$</a:t>
            </a:r>
            <a:r>
              <a:rPr lang="en-US" sz="1800" err="1">
                <a:latin typeface="Consolas"/>
                <a:ea typeface="+mn-lt"/>
                <a:cs typeface="+mn-lt"/>
              </a:rPr>
              <a:t>waitTime</a:t>
            </a:r>
            <a:r>
              <a:rPr lang="en-US" sz="1800">
                <a:latin typeface="Consolas"/>
                <a:ea typeface="+mn-lt"/>
                <a:cs typeface="+mn-lt"/>
              </a:rPr>
              <a:t>" }}},</a:t>
            </a:r>
            <a:endParaRPr lang="en-US" sz="1800">
              <a:latin typeface="Consolas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{$sort: { </a:t>
            </a:r>
            <a:r>
              <a:rPr lang="en-US" sz="1800" err="1">
                <a:latin typeface="Consolas"/>
                <a:ea typeface="+mn-lt"/>
                <a:cs typeface="+mn-lt"/>
              </a:rPr>
              <a:t>averageWaitTime</a:t>
            </a:r>
            <a:r>
              <a:rPr lang="en-US" sz="1800">
                <a:latin typeface="Consolas"/>
                <a:ea typeface="+mn-lt"/>
                <a:cs typeface="+mn-lt"/>
              </a:rPr>
              <a:t>: -1 }},</a:t>
            </a:r>
            <a:endParaRPr lang="en-US" sz="1800">
              <a:latin typeface="Consolas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{$limit: 5}</a:t>
            </a:r>
            <a:endParaRPr lang="en-US" sz="1800">
              <a:latin typeface="Consolas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])</a:t>
            </a:r>
            <a:endParaRPr lang="en-US" sz="1800"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473942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59A8-7DE5-533C-CBBE-F2A2F88DA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Text format of queries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123B1-E5CE-3582-402E-3FFCF41AD5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4012"/>
            <a:ext cx="10515600" cy="491669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Busiest day for each department</a:t>
            </a:r>
            <a:endParaRPr lang="en-US">
              <a:cs typeface="Calibri"/>
            </a:endParaRPr>
          </a:p>
          <a:p>
            <a:pPr>
              <a:buNone/>
            </a:pPr>
            <a:endParaRPr lang="en-US">
              <a:ea typeface="+mn-lt"/>
              <a:cs typeface="+mn-lt"/>
            </a:endParaRPr>
          </a:p>
          <a:p>
            <a:pPr>
              <a:buNone/>
            </a:pPr>
            <a:r>
              <a:rPr lang="en-US" sz="1800" err="1">
                <a:latin typeface="Consolas"/>
                <a:ea typeface="+mn-lt"/>
                <a:cs typeface="+mn-lt"/>
              </a:rPr>
              <a:t>db.VisitRecords.aggregate</a:t>
            </a:r>
            <a:r>
              <a:rPr lang="en-US" sz="1800">
                <a:latin typeface="Consolas"/>
                <a:ea typeface="+mn-lt"/>
                <a:cs typeface="+mn-lt"/>
              </a:rPr>
              <a:t>([ </a:t>
            </a:r>
            <a:endParaRPr lang="en-US" sz="1800">
              <a:latin typeface="Calibri"/>
              <a:ea typeface="+mn-lt"/>
              <a:cs typeface="+mn-lt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{$group: {_id: {"department" : "$</a:t>
            </a:r>
            <a:r>
              <a:rPr lang="en-US" sz="1800" err="1">
                <a:latin typeface="Consolas"/>
                <a:ea typeface="+mn-lt"/>
                <a:cs typeface="+mn-lt"/>
              </a:rPr>
              <a:t>departmentBlock</a:t>
            </a:r>
            <a:r>
              <a:rPr lang="en-US" sz="1800">
                <a:latin typeface="Consolas"/>
                <a:ea typeface="+mn-lt"/>
                <a:cs typeface="+mn-lt"/>
              </a:rPr>
              <a:t>", 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   "</a:t>
            </a:r>
            <a:r>
              <a:rPr lang="en-US" sz="1800" err="1">
                <a:latin typeface="Consolas"/>
                <a:ea typeface="+mn-lt"/>
                <a:cs typeface="+mn-lt"/>
              </a:rPr>
              <a:t>dayOfWeek</a:t>
            </a:r>
            <a:r>
              <a:rPr lang="en-US" sz="1800">
                <a:latin typeface="Consolas"/>
                <a:ea typeface="+mn-lt"/>
                <a:cs typeface="+mn-lt"/>
              </a:rPr>
              <a:t>" : "$</a:t>
            </a:r>
            <a:r>
              <a:rPr lang="en-US" sz="1800" err="1">
                <a:latin typeface="Consolas"/>
                <a:ea typeface="+mn-lt"/>
                <a:cs typeface="+mn-lt"/>
              </a:rPr>
              <a:t>date.DayOfWeek</a:t>
            </a:r>
            <a:r>
              <a:rPr lang="en-US" sz="1800">
                <a:latin typeface="Consolas"/>
                <a:ea typeface="+mn-lt"/>
                <a:cs typeface="+mn-lt"/>
              </a:rPr>
              <a:t>"}, 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   </a:t>
            </a:r>
            <a:r>
              <a:rPr lang="en-US" sz="1800" err="1">
                <a:latin typeface="Consolas"/>
                <a:ea typeface="+mn-lt"/>
                <a:cs typeface="+mn-lt"/>
              </a:rPr>
              <a:t>totalVisits</a:t>
            </a:r>
            <a:r>
              <a:rPr lang="en-US" sz="1800">
                <a:latin typeface="Consolas"/>
                <a:ea typeface="+mn-lt"/>
                <a:cs typeface="+mn-lt"/>
              </a:rPr>
              <a:t> : { $sum : 1 }}}, 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{$sort: { </a:t>
            </a:r>
            <a:r>
              <a:rPr lang="en-US" sz="1800" err="1">
                <a:latin typeface="Consolas"/>
                <a:ea typeface="+mn-lt"/>
                <a:cs typeface="+mn-lt"/>
              </a:rPr>
              <a:t>totalVisits</a:t>
            </a:r>
            <a:r>
              <a:rPr lang="en-US" sz="1800">
                <a:latin typeface="Consolas"/>
                <a:ea typeface="+mn-lt"/>
                <a:cs typeface="+mn-lt"/>
              </a:rPr>
              <a:t> : -1 }},</a:t>
            </a:r>
            <a:endParaRPr lang="en-US" sz="1800">
              <a:latin typeface="Consolas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{$group: {_id: {"department"  : "$_</a:t>
            </a:r>
            <a:r>
              <a:rPr lang="en-US" sz="1800" err="1">
                <a:latin typeface="Consolas"/>
                <a:ea typeface="+mn-lt"/>
                <a:cs typeface="+mn-lt"/>
              </a:rPr>
              <a:t>id.department</a:t>
            </a:r>
            <a:r>
              <a:rPr lang="en-US" sz="1800">
                <a:latin typeface="Consolas"/>
                <a:ea typeface="+mn-lt"/>
                <a:cs typeface="+mn-lt"/>
              </a:rPr>
              <a:t>"}, 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   </a:t>
            </a:r>
            <a:r>
              <a:rPr lang="en-US" sz="1800" err="1">
                <a:latin typeface="Consolas"/>
                <a:ea typeface="+mn-lt"/>
                <a:cs typeface="+mn-lt"/>
              </a:rPr>
              <a:t>busiestDayofWeek</a:t>
            </a:r>
            <a:r>
              <a:rPr lang="en-US" sz="1800">
                <a:latin typeface="Consolas"/>
                <a:ea typeface="+mn-lt"/>
                <a:cs typeface="+mn-lt"/>
              </a:rPr>
              <a:t>: { $first : "$_</a:t>
            </a:r>
            <a:r>
              <a:rPr lang="en-US" sz="1800" err="1">
                <a:latin typeface="Consolas"/>
                <a:ea typeface="+mn-lt"/>
                <a:cs typeface="+mn-lt"/>
              </a:rPr>
              <a:t>id.dayOfWeek</a:t>
            </a:r>
            <a:r>
              <a:rPr lang="en-US" sz="1800">
                <a:latin typeface="Consolas"/>
                <a:ea typeface="+mn-lt"/>
                <a:cs typeface="+mn-lt"/>
              </a:rPr>
              <a:t>" }, 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   </a:t>
            </a:r>
            <a:r>
              <a:rPr lang="en-US" sz="1800" err="1">
                <a:latin typeface="Consolas"/>
                <a:ea typeface="+mn-lt"/>
                <a:cs typeface="+mn-lt"/>
              </a:rPr>
              <a:t>numberOfVisits</a:t>
            </a:r>
            <a:r>
              <a:rPr lang="en-US" sz="1800">
                <a:latin typeface="Consolas"/>
                <a:ea typeface="+mn-lt"/>
                <a:cs typeface="+mn-lt"/>
              </a:rPr>
              <a:t>: { $first : "$</a:t>
            </a:r>
            <a:r>
              <a:rPr lang="en-US" sz="1800" err="1">
                <a:latin typeface="Consolas"/>
                <a:ea typeface="+mn-lt"/>
                <a:cs typeface="+mn-lt"/>
              </a:rPr>
              <a:t>totalVisits</a:t>
            </a:r>
            <a:r>
              <a:rPr lang="en-US" sz="1800">
                <a:latin typeface="Consolas"/>
                <a:ea typeface="+mn-lt"/>
                <a:cs typeface="+mn-lt"/>
              </a:rPr>
              <a:t>" }}},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{$sort: { </a:t>
            </a:r>
            <a:r>
              <a:rPr lang="en-US" sz="1800" err="1">
                <a:latin typeface="Consolas"/>
                <a:ea typeface="+mn-lt"/>
                <a:cs typeface="+mn-lt"/>
              </a:rPr>
              <a:t>numberOfVisits</a:t>
            </a:r>
            <a:r>
              <a:rPr lang="en-US" sz="1800">
                <a:latin typeface="Consolas"/>
                <a:ea typeface="+mn-lt"/>
                <a:cs typeface="+mn-lt"/>
              </a:rPr>
              <a:t> : -1 }}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])</a:t>
            </a:r>
            <a:endParaRPr lang="en-US" sz="1800">
              <a:latin typeface="Consolas"/>
            </a:endParaRPr>
          </a:p>
          <a:p>
            <a:pPr>
              <a:buNone/>
            </a:pP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48690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59A8-7DE5-533C-CBBE-F2A2F88DA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2544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Text format of queries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123B1-E5CE-3582-402E-3FFCF41AD5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796"/>
            <a:ext cx="10515600" cy="563750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2200">
                <a:ea typeface="+mn-lt"/>
                <a:cs typeface="+mn-lt"/>
              </a:rPr>
              <a:t>Average visit duration per day of the week</a:t>
            </a:r>
            <a:endParaRPr lang="en-US" sz="2200">
              <a:cs typeface="Calibri"/>
            </a:endParaRPr>
          </a:p>
          <a:p>
            <a:pPr>
              <a:buNone/>
            </a:pPr>
            <a:endParaRPr lang="en-US" sz="2200">
              <a:ea typeface="+mn-lt"/>
              <a:cs typeface="+mn-lt"/>
            </a:endParaRPr>
          </a:p>
          <a:p>
            <a:pPr>
              <a:buNone/>
            </a:pPr>
            <a:r>
              <a:rPr lang="en-US" sz="1800" err="1">
                <a:latin typeface="Consolas"/>
                <a:ea typeface="+mn-lt"/>
                <a:cs typeface="+mn-lt"/>
              </a:rPr>
              <a:t>db.VisitRecords.aggregate</a:t>
            </a:r>
            <a:r>
              <a:rPr lang="en-US" sz="1800">
                <a:latin typeface="Consolas"/>
                <a:ea typeface="+mn-lt"/>
                <a:cs typeface="+mn-lt"/>
              </a:rPr>
              <a:t>([ </a:t>
            </a:r>
            <a:endParaRPr lang="en-US" sz="1800">
              <a:latin typeface="Calibri"/>
              <a:ea typeface="+mn-lt"/>
              <a:cs typeface="+mn-lt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{$group: {_id: {</a:t>
            </a:r>
            <a:r>
              <a:rPr lang="en-US" sz="1800" err="1">
                <a:latin typeface="Consolas"/>
                <a:ea typeface="+mn-lt"/>
                <a:cs typeface="+mn-lt"/>
              </a:rPr>
              <a:t>dayOfWeek</a:t>
            </a:r>
            <a:r>
              <a:rPr lang="en-US" sz="1800">
                <a:latin typeface="Consolas"/>
                <a:ea typeface="+mn-lt"/>
                <a:cs typeface="+mn-lt"/>
              </a:rPr>
              <a:t> : "$</a:t>
            </a:r>
            <a:r>
              <a:rPr lang="en-US" sz="1800" err="1">
                <a:latin typeface="Consolas"/>
                <a:ea typeface="+mn-lt"/>
                <a:cs typeface="+mn-lt"/>
              </a:rPr>
              <a:t>date.DayOfWeek</a:t>
            </a:r>
            <a:r>
              <a:rPr lang="en-US" sz="1800">
                <a:latin typeface="Consolas"/>
                <a:ea typeface="+mn-lt"/>
                <a:cs typeface="+mn-lt"/>
              </a:rPr>
              <a:t>"}, 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</a:t>
            </a:r>
            <a:r>
              <a:rPr lang="en-US" sz="1800" err="1">
                <a:latin typeface="Consolas"/>
                <a:ea typeface="+mn-lt"/>
                <a:cs typeface="+mn-lt"/>
              </a:rPr>
              <a:t>averageDuration</a:t>
            </a:r>
            <a:r>
              <a:rPr lang="en-US" sz="1800">
                <a:latin typeface="Consolas"/>
                <a:ea typeface="+mn-lt"/>
                <a:cs typeface="+mn-lt"/>
              </a:rPr>
              <a:t> : {$avg:  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     {$subtract : [ 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          {$add : [{ $multiply: ["$</a:t>
            </a:r>
            <a:r>
              <a:rPr lang="en-US" sz="1800" err="1">
                <a:latin typeface="Consolas"/>
                <a:ea typeface="+mn-lt"/>
                <a:cs typeface="+mn-lt"/>
              </a:rPr>
              <a:t>actual.EndHour</a:t>
            </a:r>
            <a:r>
              <a:rPr lang="en-US" sz="1800">
                <a:latin typeface="Consolas"/>
                <a:ea typeface="+mn-lt"/>
                <a:cs typeface="+mn-lt"/>
              </a:rPr>
              <a:t>", 60 ] }, "$</a:t>
            </a:r>
            <a:r>
              <a:rPr lang="en-US" sz="1800" err="1">
                <a:latin typeface="Consolas"/>
                <a:ea typeface="+mn-lt"/>
                <a:cs typeface="+mn-lt"/>
              </a:rPr>
              <a:t>actual.EndMinute</a:t>
            </a:r>
            <a:r>
              <a:rPr lang="en-US" sz="1800">
                <a:latin typeface="Consolas"/>
                <a:ea typeface="+mn-lt"/>
                <a:cs typeface="+mn-lt"/>
              </a:rPr>
              <a:t>" ]}, 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               {$add : [{ $multiply: [ "$</a:t>
            </a:r>
            <a:r>
              <a:rPr lang="en-US" sz="1800" err="1">
                <a:latin typeface="Consolas"/>
                <a:ea typeface="+mn-lt"/>
                <a:cs typeface="+mn-lt"/>
              </a:rPr>
              <a:t>actual.StartHour</a:t>
            </a:r>
            <a:r>
              <a:rPr lang="en-US" sz="1800">
                <a:latin typeface="Consolas"/>
                <a:ea typeface="+mn-lt"/>
                <a:cs typeface="+mn-lt"/>
              </a:rPr>
              <a:t>", 60 ] }, "$</a:t>
            </a:r>
            <a:r>
              <a:rPr lang="en-US" sz="1800" err="1">
                <a:latin typeface="Consolas"/>
                <a:ea typeface="+mn-lt"/>
                <a:cs typeface="+mn-lt"/>
              </a:rPr>
              <a:t>actual.StartMinute</a:t>
            </a:r>
            <a:r>
              <a:rPr lang="en-US" sz="1800">
                <a:latin typeface="Consolas"/>
                <a:ea typeface="+mn-lt"/>
                <a:cs typeface="+mn-lt"/>
              </a:rPr>
              <a:t>"]}]}}}}, 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     {$sort: {</a:t>
            </a:r>
            <a:r>
              <a:rPr lang="en-US" sz="1800" err="1">
                <a:latin typeface="Consolas"/>
                <a:ea typeface="+mn-lt"/>
                <a:cs typeface="+mn-lt"/>
              </a:rPr>
              <a:t>averageDuration</a:t>
            </a:r>
            <a:r>
              <a:rPr lang="en-US" sz="1800">
                <a:latin typeface="Consolas"/>
                <a:ea typeface="+mn-lt"/>
                <a:cs typeface="+mn-lt"/>
              </a:rPr>
              <a:t>: -1}}</a:t>
            </a:r>
            <a:endParaRPr lang="en-US" sz="1800">
              <a:cs typeface="Calibri"/>
            </a:endParaRPr>
          </a:p>
          <a:p>
            <a:pPr>
              <a:buNone/>
            </a:pPr>
            <a:r>
              <a:rPr lang="en-US" sz="1800">
                <a:latin typeface="Consolas"/>
                <a:ea typeface="+mn-lt"/>
                <a:cs typeface="+mn-lt"/>
              </a:rPr>
              <a:t>])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713798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67B80-1007-9321-FBA1-060536FC2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cs typeface="Calibri Light"/>
              </a:rPr>
              <a:t>Database Access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4D568-7D91-FFE8-9097-F862D3F07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SRV link : </a:t>
            </a:r>
            <a:r>
              <a:rPr lang="en-US">
                <a:ea typeface="+mn-lt"/>
                <a:cs typeface="+mn-lt"/>
                <a:hlinkClick r:id="rId2"/>
              </a:rPr>
              <a:t>mongodb+srv://&lt;username&gt;:&lt;password&gt;@clinicmanagementsystem.ad5od8a.mongodb.net/?retryWrites=true&amp;w=majority</a:t>
            </a:r>
            <a:endParaRPr lang="en-US">
              <a:ea typeface="+mn-lt"/>
              <a:cs typeface="+mn-lt"/>
            </a:endParaRPr>
          </a:p>
          <a:p>
            <a:r>
              <a:rPr lang="en-US">
                <a:cs typeface="Calibri" panose="020F0502020204030204"/>
              </a:rPr>
              <a:t>Username: Professor</a:t>
            </a:r>
          </a:p>
          <a:p>
            <a:r>
              <a:rPr lang="en-US">
                <a:cs typeface="Calibri" panose="020F0502020204030204"/>
              </a:rPr>
              <a:t>Password: csis3300</a:t>
            </a:r>
          </a:p>
        </p:txBody>
      </p:sp>
    </p:spTree>
    <p:extLst>
      <p:ext uri="{BB962C8B-B14F-4D97-AF65-F5344CB8AC3E}">
        <p14:creationId xmlns:p14="http://schemas.microsoft.com/office/powerpoint/2010/main" val="36943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tethoscope on top of a book&#10;&#10;Description automatically generated">
            <a:extLst>
              <a:ext uri="{FF2B5EF4-FFF2-40B4-BE49-F238E27FC236}">
                <a16:creationId xmlns:a16="http://schemas.microsoft.com/office/drawing/2014/main" id="{767D89C2-9A9C-A1A9-19B0-3CD93AB17E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6237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0F4E07-5D28-091E-BF25-CBA6DDF10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362" y="664639"/>
            <a:ext cx="5407640" cy="1899912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cs typeface="Calibri Light"/>
              </a:rPr>
              <a:t>Why </a:t>
            </a:r>
            <a:br>
              <a:rPr lang="en-US" sz="4000" b="1" dirty="0">
                <a:cs typeface="Calibri Light"/>
              </a:rPr>
            </a:br>
            <a:r>
              <a:rPr lang="en-US" sz="4000" b="1" dirty="0">
                <a:cs typeface="Calibri Light"/>
              </a:rPr>
              <a:t>Clinic </a:t>
            </a:r>
            <a:br>
              <a:rPr lang="en-US" sz="4000" b="1" dirty="0">
                <a:cs typeface="Calibri Light"/>
              </a:rPr>
            </a:br>
            <a:r>
              <a:rPr lang="en-US" sz="4000" b="1" dirty="0">
                <a:cs typeface="Calibri Light"/>
              </a:rPr>
              <a:t>Management </a:t>
            </a:r>
            <a:br>
              <a:rPr lang="en-US" sz="4000" b="1" dirty="0">
                <a:cs typeface="Calibri Light"/>
              </a:rPr>
            </a:br>
            <a:r>
              <a:rPr lang="en-US" sz="4000" b="1" dirty="0">
                <a:cs typeface="Calibri Light"/>
              </a:rPr>
              <a:t>System?</a:t>
            </a:r>
            <a:endParaRPr lang="en-US" sz="4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075F2-4D96-1469-BDA7-4F5F11E2E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1012" y="2751049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To implement a data-driven system to enhance the efficiency of patient visits in clinics across Canada. This management system aims to increase the number of patients served per day while maintaining a balanced flow of patients in each department.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50D742-E7B0-D396-E147-DDD39ABC3BCB}"/>
              </a:ext>
            </a:extLst>
          </p:cNvPr>
          <p:cNvSpPr txBox="1"/>
          <p:nvPr/>
        </p:nvSpPr>
        <p:spPr>
          <a:xfrm>
            <a:off x="9870530" y="6657945"/>
            <a:ext cx="23214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8165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octor Free Stock Photo - Public Domain Pictures">
            <a:extLst>
              <a:ext uri="{FF2B5EF4-FFF2-40B4-BE49-F238E27FC236}">
                <a16:creationId xmlns:a16="http://schemas.microsoft.com/office/drawing/2014/main" id="{F19365CE-4C29-C54E-13FD-BC3EF01F69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6B377F-70FC-EA8E-1B40-1F6B84C4A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  <a:cs typeface="Calibri Light"/>
              </a:rPr>
              <a:t>Clinic Management System</a:t>
            </a: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FE397-DEC5-9452-9F55-5777E4ABD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458" y="1641271"/>
            <a:ext cx="9372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cs typeface="Calibri"/>
              </a:rPr>
              <a:t>Focus : Visit records</a:t>
            </a:r>
          </a:p>
          <a:p>
            <a:r>
              <a:rPr lang="en-US" dirty="0">
                <a:solidFill>
                  <a:srgbClr val="FFFFFF"/>
                </a:solidFill>
                <a:cs typeface="Calibri"/>
              </a:rPr>
              <a:t>Data captured: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FFFFFF"/>
                </a:solidFill>
                <a:cs typeface="Calibri"/>
              </a:rPr>
              <a:t>Patient information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FFFFFF"/>
                </a:solidFill>
                <a:cs typeface="Calibri"/>
              </a:rPr>
              <a:t>Appointment date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FFFFFF"/>
                </a:solidFill>
                <a:cs typeface="Calibri"/>
              </a:rPr>
              <a:t>Scheduled and actual appointment time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FFFFFF"/>
                </a:solidFill>
                <a:cs typeface="Calibri"/>
              </a:rPr>
              <a:t>Doctor information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FFFFFF"/>
                </a:solidFill>
                <a:cs typeface="Calibri"/>
              </a:rPr>
              <a:t>Admin and medical staff assigned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rgbClr val="FFFFFF"/>
                </a:solidFill>
                <a:cs typeface="Calibri"/>
              </a:rPr>
              <a:t>Clinic room number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>
              <a:solidFill>
                <a:srgbClr val="FFFFFF"/>
              </a:solidFill>
              <a:cs typeface="Calibri"/>
            </a:endParaRPr>
          </a:p>
          <a:p>
            <a:endParaRPr lang="en-US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9738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 descr="Free Images : check up, clinic, dentist, doctors, group, healthcare, hospital, indoors, looking ...">
            <a:extLst>
              <a:ext uri="{FF2B5EF4-FFF2-40B4-BE49-F238E27FC236}">
                <a16:creationId xmlns:a16="http://schemas.microsoft.com/office/drawing/2014/main" id="{FA84A99D-0E53-D1B6-3ECF-2E6C557E5F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A18155-9828-77E4-1787-D41E0E0E7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31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>
                <a:solidFill>
                  <a:srgbClr val="FFFFFF"/>
                </a:solidFill>
                <a:cs typeface="Calibri Light"/>
              </a:rPr>
              <a:t>7W's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5799293-B425-4DF4-7A48-654AE51F8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7974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>
                <a:solidFill>
                  <a:srgbClr val="FFFFFF"/>
                </a:solidFill>
                <a:cs typeface="Calibri"/>
              </a:rPr>
              <a:t>Who:  patient, doctor, medical staff, admin staff</a:t>
            </a:r>
          </a:p>
          <a:p>
            <a:r>
              <a:rPr lang="en-US" sz="3200">
                <a:solidFill>
                  <a:srgbClr val="FFFFFF"/>
                </a:solidFill>
                <a:cs typeface="Calibri"/>
              </a:rPr>
              <a:t>What:  visit record</a:t>
            </a:r>
          </a:p>
          <a:p>
            <a:r>
              <a:rPr lang="en-US" sz="3200">
                <a:solidFill>
                  <a:srgbClr val="FFFFFF"/>
                </a:solidFill>
                <a:cs typeface="Calibri"/>
              </a:rPr>
              <a:t>When:  appointment date and time</a:t>
            </a:r>
          </a:p>
          <a:p>
            <a:r>
              <a:rPr lang="en-US" sz="3200">
                <a:solidFill>
                  <a:srgbClr val="FFFFFF"/>
                </a:solidFill>
                <a:cs typeface="Calibri"/>
              </a:rPr>
              <a:t>Where:  room number</a:t>
            </a:r>
          </a:p>
          <a:p>
            <a:r>
              <a:rPr lang="en-US" sz="3200">
                <a:solidFill>
                  <a:srgbClr val="FFFFFF"/>
                </a:solidFill>
                <a:cs typeface="Calibri"/>
              </a:rPr>
              <a:t>Why:  medical check-up</a:t>
            </a:r>
          </a:p>
          <a:p>
            <a:r>
              <a:rPr lang="en-US" sz="3200">
                <a:solidFill>
                  <a:srgbClr val="FFFFFF"/>
                </a:solidFill>
                <a:cs typeface="Calibri"/>
              </a:rPr>
              <a:t>How:  in-person appointment</a:t>
            </a:r>
          </a:p>
          <a:p>
            <a:r>
              <a:rPr lang="en-US" sz="3200">
                <a:solidFill>
                  <a:srgbClr val="FFFFFF"/>
                </a:solidFill>
                <a:cs typeface="Calibri"/>
              </a:rPr>
              <a:t>How many:  appointment duration</a:t>
            </a:r>
          </a:p>
          <a:p>
            <a:endParaRPr lang="en-US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8574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37EDE50-90DB-4D95-92CF-65922C6F25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04BE2-7E80-C705-5B60-9FEF651BE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70" y="1609233"/>
            <a:ext cx="3527117" cy="23479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Database Design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7D859EF-0C2A-487B-A0C6-A8276E48D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6038"/>
            <a:ext cx="5040655" cy="6043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DB19A81-C621-40A1-87E0-015F982C4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214110"/>
            <a:ext cx="5040655" cy="6043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276E0C7-D588-440B-8F4A-876392DB7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436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0BA3080-F64A-D458-0368-1352E06B0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90" r="-2" b="-2"/>
          <a:stretch/>
        </p:blipFill>
        <p:spPr>
          <a:xfrm>
            <a:off x="5104663" y="10"/>
            <a:ext cx="708733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876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C38F8-BE88-F6B6-91F8-BB3043360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Mockaroo Execution</a:t>
            </a:r>
            <a:endParaRPr lang="en-US" b="1">
              <a:cs typeface="Calibri Light"/>
            </a:endParaRP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87F500BA-F73D-53CA-BEAC-D3F15BBF16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1594" y="1472028"/>
            <a:ext cx="9548812" cy="5007242"/>
          </a:xfrm>
        </p:spPr>
      </p:pic>
    </p:spTree>
    <p:extLst>
      <p:ext uri="{BB962C8B-B14F-4D97-AF65-F5344CB8AC3E}">
        <p14:creationId xmlns:p14="http://schemas.microsoft.com/office/powerpoint/2010/main" val="3915617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05B1ED25-EE2A-CB73-8B7C-9868C74229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5812"/>
          <a:stretch/>
        </p:blipFill>
        <p:spPr>
          <a:xfrm>
            <a:off x="928150" y="1374566"/>
            <a:ext cx="10335699" cy="4107714"/>
          </a:xfrm>
        </p:spPr>
      </p:pic>
    </p:spTree>
    <p:extLst>
      <p:ext uri="{BB962C8B-B14F-4D97-AF65-F5344CB8AC3E}">
        <p14:creationId xmlns:p14="http://schemas.microsoft.com/office/powerpoint/2010/main" val="3043037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E2AA477-A9B2-F72A-B9BF-78CE35F669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2315" y="1512013"/>
            <a:ext cx="10433097" cy="3832696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1D66F4-B667-B5BA-A9DA-22C410E3BA27}"/>
              </a:ext>
            </a:extLst>
          </p:cNvPr>
          <p:cNvSpPr txBox="1"/>
          <p:nvPr/>
        </p:nvSpPr>
        <p:spPr>
          <a:xfrm>
            <a:off x="898542" y="5602682"/>
            <a:ext cx="1039491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  <a:cs typeface="Calibri"/>
              </a:rPr>
              <a:t>Mockaroo Schema : 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https://mockaroo.com/b99c68a0</a:t>
            </a:r>
            <a:endParaRPr lang="en-US">
              <a:solidFill>
                <a:srgbClr val="FF0000"/>
              </a:solidFill>
              <a:cs typeface="Calibri" panose="020F0502020204030204"/>
              <a:hlinkClick r:id="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1715442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36C9-2F36-31AC-9C8F-83928C852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6189"/>
            <a:ext cx="10515600" cy="1325563"/>
          </a:xfrm>
        </p:spPr>
        <p:txBody>
          <a:bodyPr/>
          <a:lstStyle/>
          <a:p>
            <a:r>
              <a:rPr lang="en-US" b="1">
                <a:cs typeface="Calibri Light"/>
              </a:rPr>
              <a:t>Preview JSON Document</a:t>
            </a:r>
            <a:endParaRPr lang="en-US" b="1"/>
          </a:p>
        </p:txBody>
      </p:sp>
      <p:pic>
        <p:nvPicPr>
          <p:cNvPr id="7" name="Content Placeholder 6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DE903094-2AC5-F688-08FD-B3DACD316F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0424" y="1198819"/>
            <a:ext cx="3578246" cy="5088757"/>
          </a:xfr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383D833-5E3F-AC05-4F97-6986E79B4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1916" y="1242774"/>
            <a:ext cx="3062748" cy="364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3751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Clinic Management System </vt:lpstr>
      <vt:lpstr>Why  Clinic  Management  System?</vt:lpstr>
      <vt:lpstr>Clinic Management System</vt:lpstr>
      <vt:lpstr>7W's</vt:lpstr>
      <vt:lpstr>Database Design</vt:lpstr>
      <vt:lpstr>Mockaroo Execution</vt:lpstr>
      <vt:lpstr>PowerPoint Presentation</vt:lpstr>
      <vt:lpstr>PowerPoint Presentation</vt:lpstr>
      <vt:lpstr>Preview JSON Document</vt:lpstr>
      <vt:lpstr>MongoDB Queries</vt:lpstr>
      <vt:lpstr>MongoDB Queries</vt:lpstr>
      <vt:lpstr>MongoDB Queries</vt:lpstr>
      <vt:lpstr>MongoDB Queries</vt:lpstr>
      <vt:lpstr>Text format of queries</vt:lpstr>
      <vt:lpstr>Text format of queries</vt:lpstr>
      <vt:lpstr>Text format of queries</vt:lpstr>
      <vt:lpstr>Text format of queries</vt:lpstr>
      <vt:lpstr>Database Access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56</cp:revision>
  <dcterms:created xsi:type="dcterms:W3CDTF">2023-11-27T22:00:36Z</dcterms:created>
  <dcterms:modified xsi:type="dcterms:W3CDTF">2023-12-04T16:02:12Z</dcterms:modified>
</cp:coreProperties>
</file>

<file path=docProps/thumbnail.jpeg>
</file>